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72" r:id="rId3"/>
    <p:sldId id="257" r:id="rId4"/>
    <p:sldId id="376" r:id="rId5"/>
    <p:sldId id="379" r:id="rId6"/>
    <p:sldId id="378" r:id="rId7"/>
    <p:sldId id="377" r:id="rId8"/>
    <p:sldId id="259" r:id="rId9"/>
    <p:sldId id="370" r:id="rId10"/>
    <p:sldId id="3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C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9717" autoAdjust="0"/>
  </p:normalViewPr>
  <p:slideViewPr>
    <p:cSldViewPr snapToGrid="0">
      <p:cViewPr varScale="1">
        <p:scale>
          <a:sx n="98" d="100"/>
          <a:sy n="98" d="100"/>
        </p:scale>
        <p:origin x="9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39939-E918-49FD-BBE3-B9F107AEE076}" type="datetimeFigureOut">
              <a:rPr lang="en-ZA" smtClean="0"/>
              <a:t>2019/10/22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38B3E-15D1-451C-8D6E-62CD5D08F32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3688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C6337-2D10-4842-9C8B-B841D9E7125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06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282E6-02DF-4120-BFDF-4C4F76565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A8547B-D9EB-4D9B-9D87-1920816C7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80AA3-06A9-4BD8-9066-DAAB963C3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FD71-78A0-4B0B-AF94-4D9E14B3B63A}" type="datetimeFigureOut">
              <a:rPr lang="en-ZA" smtClean="0"/>
              <a:t>2019/10/22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7AD1E-DB15-4F98-9ED9-0A5AE01FF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D35A8-9841-4251-821F-1E356146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CA45-84AA-45A1-BB9C-6B5A56234CA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81000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74CB7-EE33-4142-9F05-35FF6EF4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400B3C-83A6-41AB-9681-A274F1A23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9050A-E286-4A73-9DE0-D6643E665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FD71-78A0-4B0B-AF94-4D9E14B3B63A}" type="datetimeFigureOut">
              <a:rPr lang="en-ZA" smtClean="0"/>
              <a:t>2019/10/22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C8A3E-126F-4CA5-905B-782A31727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8AB7D-760C-4DD7-A412-27126DCB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CA45-84AA-45A1-BB9C-6B5A56234CA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3966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0396E-E4F9-41E7-B4A3-4BF0EA408C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36D55-F064-4D11-8C96-662CC9970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941FE-0714-4357-9055-399D364DE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FD71-78A0-4B0B-AF94-4D9E14B3B63A}" type="datetimeFigureOut">
              <a:rPr lang="en-ZA" smtClean="0"/>
              <a:t>2019/10/22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6FB62-C8A0-47AA-A72F-C7EB14796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7E77F-50B6-4672-8DD4-A6A6FD2B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CA45-84AA-45A1-BB9C-6B5A56234CA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2985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D36AA-2720-48A9-8943-81EEA6EA5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F12FB-654A-48C0-B61F-31C6F2D76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0B294-100C-4ADA-9579-4F8815F77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FD71-78A0-4B0B-AF94-4D9E14B3B63A}" type="datetimeFigureOut">
              <a:rPr lang="en-ZA" smtClean="0"/>
              <a:t>2019/10/22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6F058-0F64-473D-A378-0FE02064D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61EBD-2EAC-4161-9E6D-E196EAC16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CA45-84AA-45A1-BB9C-6B5A56234CA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8557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5BF8C-8409-4DE3-92E0-543B9216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114E0-0D72-4364-86C2-A8BF714D7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7785B-D473-4197-8AFA-4B450FDDF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FD71-78A0-4B0B-AF94-4D9E14B3B63A}" type="datetimeFigureOut">
              <a:rPr lang="en-ZA" smtClean="0"/>
              <a:t>2019/10/22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32FE8-BEA8-47A9-A094-58A35DB0C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4E3A1-9E7C-4A74-8C9F-21DB70EB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CA45-84AA-45A1-BB9C-6B5A56234CA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653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B0EF-5A56-46E6-B2A7-0A3D5F59B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C1290-EA36-4DBE-9179-B23DCFB29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D827A-76A0-4DC4-9DB9-887722A70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417AC-AEC9-42DB-8DB4-100A3BC1F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FD71-78A0-4B0B-AF94-4D9E14B3B63A}" type="datetimeFigureOut">
              <a:rPr lang="en-ZA" smtClean="0"/>
              <a:t>2019/10/22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1B18C-66CC-4380-987C-C9FA94C36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00C26-1F66-42F5-B8E0-41C3A7939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CA45-84AA-45A1-BB9C-6B5A56234CA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3265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B24EB-6966-4F07-A901-99096CB03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4BAB1-DCCB-4348-AB4E-FFFAF6CD3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9E311-9188-4D28-963E-3E4CC4766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6F515-84A7-4931-95C9-57A0054B9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B9853-1F9A-4085-9A21-874E0F65F5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F584C2-A699-498E-A35E-31F7A7CCC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FD71-78A0-4B0B-AF94-4D9E14B3B63A}" type="datetimeFigureOut">
              <a:rPr lang="en-ZA" smtClean="0"/>
              <a:t>2019/10/22</a:t>
            </a:fld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5B2E46-9626-4B91-82A7-2533842F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36DF92-50DB-40DD-9A06-EE925FFAA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CA45-84AA-45A1-BB9C-6B5A56234CA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5234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D4201-5182-4925-892A-1446DE16B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0B32D-7CF8-4B5A-AADF-81D235DC1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FD71-78A0-4B0B-AF94-4D9E14B3B63A}" type="datetimeFigureOut">
              <a:rPr lang="en-ZA" smtClean="0"/>
              <a:t>2019/10/22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31AE2-A3B2-4589-A671-73ECCF6B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6F5AC-8C5C-4173-B6AC-1675785E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CA45-84AA-45A1-BB9C-6B5A56234CA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7550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02E80D-8D6A-4E07-B137-2AB5F77D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FD71-78A0-4B0B-AF94-4D9E14B3B63A}" type="datetimeFigureOut">
              <a:rPr lang="en-ZA" smtClean="0"/>
              <a:t>2019/10/22</a:t>
            </a:fld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272FE-9D75-434D-9886-FE8313C8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BD033-4899-4112-8E47-48561738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CA45-84AA-45A1-BB9C-6B5A56234CA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8805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74FD9-6C57-4C2F-A95F-D3F15F71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1F6AD-3970-4F08-BFA6-CE1B1CBFB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CFF1D-9F38-4B88-B286-9081163F0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52BA46-17A5-47A4-BE04-B6932CA2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FD71-78A0-4B0B-AF94-4D9E14B3B63A}" type="datetimeFigureOut">
              <a:rPr lang="en-ZA" smtClean="0"/>
              <a:t>2019/10/22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473F1-71D2-43D1-8ADB-5902A63D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5FCBB-9581-4779-A26F-79E09CBDE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CA45-84AA-45A1-BB9C-6B5A56234CA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4994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98117-3C4C-48DA-9B33-52546560B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4C20C1-0915-470A-9C00-E2B10503F1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A0185-D89C-49DF-81C4-5593D769F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8CAE1-717A-4978-9542-03D2E8017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FD71-78A0-4B0B-AF94-4D9E14B3B63A}" type="datetimeFigureOut">
              <a:rPr lang="en-ZA" smtClean="0"/>
              <a:t>2019/10/22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37000A-18A2-4B38-90FC-DDC1C724A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80E7-4DD7-4CFE-8977-3B841790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CA45-84AA-45A1-BB9C-6B5A56234CA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660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A18374-52A9-45FF-B573-F8F802A06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83E4F-295D-4787-90D7-20B2D46ED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9EF7B-E1D5-423A-9D31-FF2E3ECEB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EFD71-78A0-4B0B-AF94-4D9E14B3B63A}" type="datetimeFigureOut">
              <a:rPr lang="en-ZA" smtClean="0"/>
              <a:t>2019/10/22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E21A6-C9FD-4205-9BE7-D9EA742A7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B2FB7-0DDD-4704-BE71-86AE3C3D0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FCA45-84AA-45A1-BB9C-6B5A56234CA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9102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jpe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3DF4F170-D351-4319-AA75-C4B99527E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6" y="914374"/>
            <a:ext cx="2228851" cy="841376"/>
          </a:xfrm>
          <a:prstGeom prst="rect">
            <a:avLst/>
          </a:prstGeom>
          <a:gradFill rotWithShape="1">
            <a:gsLst>
              <a:gs pos="0">
                <a:srgbClr val="CCCC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BE687337-4CD8-461C-A602-4FC738F97B2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674310" y="1300754"/>
            <a:ext cx="2228851" cy="841376"/>
          </a:xfrm>
          <a:prstGeom prst="rect">
            <a:avLst/>
          </a:prstGeom>
          <a:gradFill rotWithShape="1">
            <a:gsLst>
              <a:gs pos="0">
                <a:srgbClr val="CCCC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61EF23-095D-4976-BBA0-A30EEAC0D585}"/>
              </a:ext>
            </a:extLst>
          </p:cNvPr>
          <p:cNvGrpSpPr>
            <a:grpSpLocks/>
          </p:cNvGrpSpPr>
          <p:nvPr/>
        </p:nvGrpSpPr>
        <p:grpSpPr bwMode="auto">
          <a:xfrm>
            <a:off x="3242999" y="994976"/>
            <a:ext cx="350012" cy="1247040"/>
            <a:chOff x="107855894" y="107331705"/>
            <a:chExt cx="186172" cy="8063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CF7E41-850E-4BEE-BEE4-7285F3A85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55894" y="107331705"/>
              <a:ext cx="186172" cy="62025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3B44C1-0B8E-4A64-9D80-5C3C1EBBD7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07855894" y="108076012"/>
              <a:ext cx="186172" cy="62025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4D5D99-F69F-4EF8-90B4-9937ED5A8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63678" y="107331705"/>
              <a:ext cx="78388" cy="80633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</p:grpSp>
      <p:grpSp>
        <p:nvGrpSpPr>
          <p:cNvPr id="40" name="Group 5">
            <a:extLst>
              <a:ext uri="{FF2B5EF4-FFF2-40B4-BE49-F238E27FC236}">
                <a16:creationId xmlns:a16="http://schemas.microsoft.com/office/drawing/2014/main" id="{5838A750-ABE1-477A-9795-62F85158AC97}"/>
              </a:ext>
            </a:extLst>
          </p:cNvPr>
          <p:cNvGrpSpPr>
            <a:grpSpLocks/>
          </p:cNvGrpSpPr>
          <p:nvPr/>
        </p:nvGrpSpPr>
        <p:grpSpPr bwMode="auto">
          <a:xfrm>
            <a:off x="248437" y="416978"/>
            <a:ext cx="458177" cy="1674913"/>
            <a:chOff x="105535599" y="106888665"/>
            <a:chExt cx="183657" cy="812408"/>
          </a:xfrm>
        </p:grpSpPr>
        <p:sp>
          <p:nvSpPr>
            <p:cNvPr id="41" name="Rectangle 6">
              <a:extLst>
                <a:ext uri="{FF2B5EF4-FFF2-40B4-BE49-F238E27FC236}">
                  <a16:creationId xmlns:a16="http://schemas.microsoft.com/office/drawing/2014/main" id="{3F1AB732-1266-4A10-ABD1-95A2CC523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35599" y="106888665"/>
              <a:ext cx="183657" cy="62235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42" name="Rectangle 7">
              <a:extLst>
                <a:ext uri="{FF2B5EF4-FFF2-40B4-BE49-F238E27FC236}">
                  <a16:creationId xmlns:a16="http://schemas.microsoft.com/office/drawing/2014/main" id="{237DA27F-B8BC-4CDA-BE12-E1166CE3DD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05535599" y="107632466"/>
              <a:ext cx="183655" cy="68607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43" name="Rectangle 8">
              <a:extLst>
                <a:ext uri="{FF2B5EF4-FFF2-40B4-BE49-F238E27FC236}">
                  <a16:creationId xmlns:a16="http://schemas.microsoft.com/office/drawing/2014/main" id="{4CBA65FE-EFBE-42C3-87FA-66CE0CAAA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35933" y="106889027"/>
              <a:ext cx="79058" cy="805970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40E01B1-6EBA-4DE8-A439-99D26EE3456F}"/>
              </a:ext>
            </a:extLst>
          </p:cNvPr>
          <p:cNvSpPr txBox="1"/>
          <p:nvPr/>
        </p:nvSpPr>
        <p:spPr>
          <a:xfrm>
            <a:off x="54604" y="3466031"/>
            <a:ext cx="5926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The PERFECT Companion</a:t>
            </a:r>
          </a:p>
          <a:p>
            <a:pPr algn="ctr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to any Renewable Energy Installation</a:t>
            </a:r>
            <a:endParaRPr lang="en-ZA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72ED20-DD2B-46F7-AEC0-39AF6B0B79AF}"/>
              </a:ext>
            </a:extLst>
          </p:cNvPr>
          <p:cNvSpPr txBox="1"/>
          <p:nvPr/>
        </p:nvSpPr>
        <p:spPr>
          <a:xfrm>
            <a:off x="4269229" y="680025"/>
            <a:ext cx="7673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solidFill>
                  <a:schemeClr val="accent6">
                    <a:lumMod val="50000"/>
                  </a:schemeClr>
                </a:solidFill>
              </a:rPr>
              <a:t>COMPRESSED AIR ENERGY STORAGE</a:t>
            </a:r>
          </a:p>
          <a:p>
            <a:pPr algn="ctr"/>
            <a:r>
              <a:rPr lang="en-ZA" sz="3600" b="1" dirty="0">
                <a:solidFill>
                  <a:schemeClr val="accent4">
                    <a:lumMod val="75000"/>
                  </a:schemeClr>
                </a:solidFill>
              </a:rPr>
              <a:t>LiGE “AIR BATTERY”</a:t>
            </a:r>
          </a:p>
        </p:txBody>
      </p:sp>
      <p:pic>
        <p:nvPicPr>
          <p:cNvPr id="16" name="Picture 30">
            <a:extLst>
              <a:ext uri="{FF2B5EF4-FFF2-40B4-BE49-F238E27FC236}">
                <a16:creationId xmlns:a16="http://schemas.microsoft.com/office/drawing/2014/main" id="{449DACD6-8147-49E2-A6BF-31ABFBED5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77" y="694639"/>
            <a:ext cx="1945068" cy="144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696AD0-B53F-44F5-B856-F053A6DC1F1C}"/>
              </a:ext>
            </a:extLst>
          </p:cNvPr>
          <p:cNvSpPr/>
          <p:nvPr/>
        </p:nvSpPr>
        <p:spPr>
          <a:xfrm>
            <a:off x="6346953" y="2079364"/>
            <a:ext cx="4653331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The Cleanest;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Most Innovative;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Most Cost Effective;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Energy Storage System;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That Produces Water.</a:t>
            </a:r>
            <a:endParaRPr lang="en-Z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EE1B7-4B66-424D-9FC3-3B82876B962B}"/>
              </a:ext>
            </a:extLst>
          </p:cNvPr>
          <p:cNvSpPr txBox="1"/>
          <p:nvPr/>
        </p:nvSpPr>
        <p:spPr>
          <a:xfrm>
            <a:off x="6201038" y="5535548"/>
            <a:ext cx="4135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400" b="1" dirty="0">
                <a:solidFill>
                  <a:schemeClr val="accent4">
                    <a:lumMod val="75000"/>
                  </a:schemeClr>
                </a:solidFill>
              </a:rPr>
              <a:t>IN THE WORLD</a:t>
            </a:r>
          </a:p>
        </p:txBody>
      </p:sp>
    </p:spTree>
    <p:extLst>
      <p:ext uri="{BB962C8B-B14F-4D97-AF65-F5344CB8AC3E}">
        <p14:creationId xmlns:p14="http://schemas.microsoft.com/office/powerpoint/2010/main" val="54885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3DF4F170-D351-4319-AA75-C4B99527E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6" y="914374"/>
            <a:ext cx="2228851" cy="841376"/>
          </a:xfrm>
          <a:prstGeom prst="rect">
            <a:avLst/>
          </a:prstGeom>
          <a:gradFill rotWithShape="1">
            <a:gsLst>
              <a:gs pos="0">
                <a:srgbClr val="CCCC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BE687337-4CD8-461C-A602-4FC738F97B2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674310" y="1300754"/>
            <a:ext cx="2228851" cy="841376"/>
          </a:xfrm>
          <a:prstGeom prst="rect">
            <a:avLst/>
          </a:prstGeom>
          <a:gradFill rotWithShape="1">
            <a:gsLst>
              <a:gs pos="0">
                <a:srgbClr val="CCCC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61EF23-095D-4976-BBA0-A30EEAC0D585}"/>
              </a:ext>
            </a:extLst>
          </p:cNvPr>
          <p:cNvGrpSpPr>
            <a:grpSpLocks/>
          </p:cNvGrpSpPr>
          <p:nvPr/>
        </p:nvGrpSpPr>
        <p:grpSpPr bwMode="auto">
          <a:xfrm>
            <a:off x="3242999" y="994976"/>
            <a:ext cx="350012" cy="1247040"/>
            <a:chOff x="107855894" y="107331705"/>
            <a:chExt cx="186172" cy="8063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CF7E41-850E-4BEE-BEE4-7285F3A85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55894" y="107331705"/>
              <a:ext cx="186172" cy="62025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3B44C1-0B8E-4A64-9D80-5C3C1EBBD7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07855894" y="108076012"/>
              <a:ext cx="186172" cy="62025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4D5D99-F69F-4EF8-90B4-9937ED5A8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63678" y="107331705"/>
              <a:ext cx="78388" cy="80633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</p:grpSp>
      <p:grpSp>
        <p:nvGrpSpPr>
          <p:cNvPr id="40" name="Group 5">
            <a:extLst>
              <a:ext uri="{FF2B5EF4-FFF2-40B4-BE49-F238E27FC236}">
                <a16:creationId xmlns:a16="http://schemas.microsoft.com/office/drawing/2014/main" id="{5838A750-ABE1-477A-9795-62F85158AC97}"/>
              </a:ext>
            </a:extLst>
          </p:cNvPr>
          <p:cNvGrpSpPr>
            <a:grpSpLocks/>
          </p:cNvGrpSpPr>
          <p:nvPr/>
        </p:nvGrpSpPr>
        <p:grpSpPr bwMode="auto">
          <a:xfrm>
            <a:off x="248437" y="416978"/>
            <a:ext cx="458177" cy="1674913"/>
            <a:chOff x="105535599" y="106888665"/>
            <a:chExt cx="183657" cy="812408"/>
          </a:xfrm>
        </p:grpSpPr>
        <p:sp>
          <p:nvSpPr>
            <p:cNvPr id="41" name="Rectangle 6">
              <a:extLst>
                <a:ext uri="{FF2B5EF4-FFF2-40B4-BE49-F238E27FC236}">
                  <a16:creationId xmlns:a16="http://schemas.microsoft.com/office/drawing/2014/main" id="{3F1AB732-1266-4A10-ABD1-95A2CC523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35599" y="106888665"/>
              <a:ext cx="183657" cy="62235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42" name="Rectangle 7">
              <a:extLst>
                <a:ext uri="{FF2B5EF4-FFF2-40B4-BE49-F238E27FC236}">
                  <a16:creationId xmlns:a16="http://schemas.microsoft.com/office/drawing/2014/main" id="{237DA27F-B8BC-4CDA-BE12-E1166CE3DD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05535599" y="107632466"/>
              <a:ext cx="183655" cy="68607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43" name="Rectangle 8">
              <a:extLst>
                <a:ext uri="{FF2B5EF4-FFF2-40B4-BE49-F238E27FC236}">
                  <a16:creationId xmlns:a16="http://schemas.microsoft.com/office/drawing/2014/main" id="{4CBA65FE-EFBE-42C3-87FA-66CE0CAAA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35933" y="106889027"/>
              <a:ext cx="79058" cy="805970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E8F20A9-E276-41E1-B726-243A1EB630C8}"/>
              </a:ext>
            </a:extLst>
          </p:cNvPr>
          <p:cNvSpPr/>
          <p:nvPr/>
        </p:nvSpPr>
        <p:spPr>
          <a:xfrm>
            <a:off x="1276851" y="2386604"/>
            <a:ext cx="882040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Current trends in energy supply and use are unsustainable: </a:t>
            </a:r>
          </a:p>
          <a:p>
            <a:pPr algn="ctr">
              <a:spcAft>
                <a:spcPts val="0"/>
              </a:spcAf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Economically, Environmentally and Socially 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 it’s time for us to make a difference</a:t>
            </a:r>
            <a:endParaRPr lang="en-ZA" sz="3600" b="1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0E01B1-6EBA-4DE8-A439-99D26EE3456F}"/>
              </a:ext>
            </a:extLst>
          </p:cNvPr>
          <p:cNvSpPr txBox="1"/>
          <p:nvPr/>
        </p:nvSpPr>
        <p:spPr>
          <a:xfrm>
            <a:off x="6096000" y="4644526"/>
            <a:ext cx="57291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/>
              <a:t>Al Karaki – karaki@lige.co.za</a:t>
            </a:r>
          </a:p>
          <a:p>
            <a:r>
              <a:rPr lang="en-ZA" sz="2400" b="1" dirty="0"/>
              <a:t>Warwick Leaper –  warwick@lige.co.za</a:t>
            </a:r>
          </a:p>
          <a:p>
            <a:r>
              <a:rPr lang="en-ZA" sz="2400" b="1" dirty="0"/>
              <a:t>Magriet Leaper – magriet@lige.co.za</a:t>
            </a:r>
          </a:p>
          <a:p>
            <a:r>
              <a:rPr lang="en-ZA" sz="2400" b="1" dirty="0"/>
              <a:t>Ledimo Ndabezitha – ledimo@lige.co.za</a:t>
            </a:r>
            <a:endParaRPr lang="en-ZA" sz="2400" b="1" u="sng" dirty="0"/>
          </a:p>
          <a:p>
            <a:pPr algn="ctr"/>
            <a:r>
              <a:rPr lang="en-ZA" sz="3200" b="1" dirty="0"/>
              <a:t>www.lige.co.za</a:t>
            </a:r>
            <a:endParaRPr lang="en-ZA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99B381-68A4-4D74-A596-120B319704F2}"/>
              </a:ext>
            </a:extLst>
          </p:cNvPr>
          <p:cNvSpPr/>
          <p:nvPr/>
        </p:nvSpPr>
        <p:spPr>
          <a:xfrm>
            <a:off x="5089113" y="721524"/>
            <a:ext cx="64885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LiGE team takes ownership of our customer’s pain by providing a suitable solution. </a:t>
            </a:r>
            <a:endParaRPr lang="en-ZA" sz="3200" b="1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FF716FBC-CCB2-45F6-AE63-0E161E164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591" y="888449"/>
            <a:ext cx="2209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AA46CC-1F32-4993-88BB-E992D1B4C4D0}"/>
              </a:ext>
            </a:extLst>
          </p:cNvPr>
          <p:cNvSpPr txBox="1"/>
          <p:nvPr/>
        </p:nvSpPr>
        <p:spPr>
          <a:xfrm>
            <a:off x="477523" y="4873557"/>
            <a:ext cx="5028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/>
              <a:t>Contact our team for:</a:t>
            </a:r>
          </a:p>
          <a:p>
            <a:r>
              <a:rPr lang="en-ZA" sz="2000" dirty="0"/>
              <a:t>Partnership Agreements</a:t>
            </a:r>
          </a:p>
          <a:p>
            <a:r>
              <a:rPr lang="en-ZA" sz="2000" dirty="0"/>
              <a:t>Investment Opportunities</a:t>
            </a:r>
          </a:p>
          <a:p>
            <a:r>
              <a:rPr lang="en-ZA" sz="2000" dirty="0"/>
              <a:t>License Agreements</a:t>
            </a:r>
          </a:p>
        </p:txBody>
      </p:sp>
    </p:spTree>
    <p:extLst>
      <p:ext uri="{BB962C8B-B14F-4D97-AF65-F5344CB8AC3E}">
        <p14:creationId xmlns:p14="http://schemas.microsoft.com/office/powerpoint/2010/main" val="69405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3DF4F170-D351-4319-AA75-C4B99527E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96" y="689866"/>
            <a:ext cx="2228851" cy="841376"/>
          </a:xfrm>
          <a:prstGeom prst="rect">
            <a:avLst/>
          </a:prstGeom>
          <a:gradFill rotWithShape="1">
            <a:gsLst>
              <a:gs pos="0">
                <a:srgbClr val="CCCC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BE687337-4CD8-461C-A602-4FC738F97B2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603857" y="1226132"/>
            <a:ext cx="2228851" cy="841376"/>
          </a:xfrm>
          <a:prstGeom prst="rect">
            <a:avLst/>
          </a:prstGeom>
          <a:gradFill rotWithShape="1">
            <a:gsLst>
              <a:gs pos="0">
                <a:srgbClr val="CCCC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61EF23-095D-4976-BBA0-A30EEAC0D585}"/>
              </a:ext>
            </a:extLst>
          </p:cNvPr>
          <p:cNvGrpSpPr>
            <a:grpSpLocks/>
          </p:cNvGrpSpPr>
          <p:nvPr/>
        </p:nvGrpSpPr>
        <p:grpSpPr bwMode="auto">
          <a:xfrm>
            <a:off x="3242999" y="994976"/>
            <a:ext cx="350012" cy="1247040"/>
            <a:chOff x="107855894" y="107331705"/>
            <a:chExt cx="186172" cy="8063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CF7E41-850E-4BEE-BEE4-7285F3A85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55894" y="107331705"/>
              <a:ext cx="186172" cy="62025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3B44C1-0B8E-4A64-9D80-5C3C1EBBD7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07855894" y="108076012"/>
              <a:ext cx="186172" cy="62025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4D5D99-F69F-4EF8-90B4-9937ED5A8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63678" y="107331705"/>
              <a:ext cx="78388" cy="80633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</p:grpSp>
      <p:sp>
        <p:nvSpPr>
          <p:cNvPr id="15" name="Text Box 14">
            <a:extLst>
              <a:ext uri="{FF2B5EF4-FFF2-40B4-BE49-F238E27FC236}">
                <a16:creationId xmlns:a16="http://schemas.microsoft.com/office/drawing/2014/main" id="{40D08848-17EE-45A2-88CC-704992BD4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755" y="312088"/>
            <a:ext cx="7331179" cy="608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6699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Medium and Large Energy users require a cost effective, stable power and water supply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rgbClr val="6699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LiGE designed, manufacture and supply Compressed Air Energy Storage Systems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“LiGE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 Battery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 ™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1700" marR="0" lvl="0" indent="-628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>
                <a:tab pos="177800" algn="l"/>
              </a:tabLst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Produces clean water as by-product;</a:t>
            </a:r>
          </a:p>
          <a:p>
            <a:pPr marL="901700" marR="0" lvl="0" indent="-628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>
                <a:tab pos="177800" algn="l"/>
              </a:tabLst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Zero Carbon emissions;</a:t>
            </a:r>
          </a:p>
          <a:p>
            <a:pPr marL="901700" marR="0" lvl="0" indent="-628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>
                <a:tab pos="177800" algn="l"/>
              </a:tabLs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30-year lifespan;</a:t>
            </a:r>
          </a:p>
          <a:p>
            <a:pPr marL="901700" marR="0" lvl="0" indent="-628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>
                <a:tab pos="177800" algn="l"/>
              </a:tabLst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Cost effective;</a:t>
            </a:r>
          </a:p>
          <a:p>
            <a:pPr marL="901700" marR="0" lvl="0" indent="-628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>
                <a:tab pos="177800" algn="l"/>
              </a:tabLs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 almost infinite storage life.</a:t>
            </a:r>
            <a:endParaRPr kumimoji="0" lang="en-US" altLang="en-US" sz="28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Group 5">
            <a:extLst>
              <a:ext uri="{FF2B5EF4-FFF2-40B4-BE49-F238E27FC236}">
                <a16:creationId xmlns:a16="http://schemas.microsoft.com/office/drawing/2014/main" id="{5838A750-ABE1-477A-9795-62F85158AC97}"/>
              </a:ext>
            </a:extLst>
          </p:cNvPr>
          <p:cNvGrpSpPr>
            <a:grpSpLocks/>
          </p:cNvGrpSpPr>
          <p:nvPr/>
        </p:nvGrpSpPr>
        <p:grpSpPr bwMode="auto">
          <a:xfrm>
            <a:off x="281233" y="442680"/>
            <a:ext cx="458177" cy="1674913"/>
            <a:chOff x="105535599" y="106888665"/>
            <a:chExt cx="183657" cy="812408"/>
          </a:xfrm>
        </p:grpSpPr>
        <p:sp>
          <p:nvSpPr>
            <p:cNvPr id="41" name="Rectangle 6">
              <a:extLst>
                <a:ext uri="{FF2B5EF4-FFF2-40B4-BE49-F238E27FC236}">
                  <a16:creationId xmlns:a16="http://schemas.microsoft.com/office/drawing/2014/main" id="{3F1AB732-1266-4A10-ABD1-95A2CC523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35599" y="106888665"/>
              <a:ext cx="183657" cy="62235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42" name="Rectangle 7">
              <a:extLst>
                <a:ext uri="{FF2B5EF4-FFF2-40B4-BE49-F238E27FC236}">
                  <a16:creationId xmlns:a16="http://schemas.microsoft.com/office/drawing/2014/main" id="{237DA27F-B8BC-4CDA-BE12-E1166CE3DD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05535599" y="107632466"/>
              <a:ext cx="183655" cy="68607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43" name="Rectangle 8">
              <a:extLst>
                <a:ext uri="{FF2B5EF4-FFF2-40B4-BE49-F238E27FC236}">
                  <a16:creationId xmlns:a16="http://schemas.microsoft.com/office/drawing/2014/main" id="{4CBA65FE-EFBE-42C3-87FA-66CE0CAAA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35933" y="106889027"/>
              <a:ext cx="79058" cy="805970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595DB3E-F1B5-4712-BDF6-DFD928A863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5" y="2674184"/>
            <a:ext cx="4043116" cy="3721935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CC720A8C-D2E2-471D-A1A1-84A1185E5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2200" y="5772150"/>
            <a:ext cx="2209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0">
            <a:extLst>
              <a:ext uri="{FF2B5EF4-FFF2-40B4-BE49-F238E27FC236}">
                <a16:creationId xmlns:a16="http://schemas.microsoft.com/office/drawing/2014/main" id="{61B4AB7F-1557-4964-8B0A-ED02597CF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77" y="694639"/>
            <a:ext cx="1945068" cy="144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492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3DF4F170-D351-4319-AA75-C4B99527E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959" y="1199905"/>
            <a:ext cx="2228851" cy="841376"/>
          </a:xfrm>
          <a:prstGeom prst="rect">
            <a:avLst/>
          </a:prstGeom>
          <a:gradFill rotWithShape="1">
            <a:gsLst>
              <a:gs pos="0">
                <a:srgbClr val="CCCC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B686DBFD-9BCB-4C34-97AB-6C7FA0E1300E}"/>
              </a:ext>
            </a:extLst>
          </p:cNvPr>
          <p:cNvGrpSpPr>
            <a:grpSpLocks/>
          </p:cNvGrpSpPr>
          <p:nvPr/>
        </p:nvGrpSpPr>
        <p:grpSpPr bwMode="auto">
          <a:xfrm>
            <a:off x="510853" y="581821"/>
            <a:ext cx="360928" cy="2285899"/>
            <a:chOff x="105535599" y="106888665"/>
            <a:chExt cx="183657" cy="806332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05C92C6E-7024-46A2-AC6E-4F00AC46D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35599" y="106888665"/>
              <a:ext cx="183657" cy="62235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233251B2-B8A3-4155-AC8F-4E5FCD9330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05535599" y="107632466"/>
              <a:ext cx="183655" cy="62246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66E352A5-D435-481C-902D-7A0F8F565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35933" y="106889027"/>
              <a:ext cx="79058" cy="805970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61EF23-095D-4976-BBA0-A30EEAC0D585}"/>
              </a:ext>
            </a:extLst>
          </p:cNvPr>
          <p:cNvGrpSpPr>
            <a:grpSpLocks/>
          </p:cNvGrpSpPr>
          <p:nvPr/>
        </p:nvGrpSpPr>
        <p:grpSpPr bwMode="auto">
          <a:xfrm>
            <a:off x="3745043" y="1199905"/>
            <a:ext cx="350012" cy="1704716"/>
            <a:chOff x="107855894" y="107331705"/>
            <a:chExt cx="186172" cy="8063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CF7E41-850E-4BEE-BEE4-7285F3A85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55894" y="107331705"/>
              <a:ext cx="186172" cy="62025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3B44C1-0B8E-4A64-9D80-5C3C1EBBD7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07855894" y="108076012"/>
              <a:ext cx="186172" cy="62025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4D5D99-F69F-4EF8-90B4-9937ED5A8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63678" y="107331705"/>
              <a:ext cx="78388" cy="80633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C61DEFA-9C76-4BDF-94BE-8DFAA1DBC7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6" y="429558"/>
            <a:ext cx="2815076" cy="2591449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6269D01-36A2-43C8-A6A5-5AA4758ABE52}"/>
              </a:ext>
            </a:extLst>
          </p:cNvPr>
          <p:cNvSpPr txBox="1">
            <a:spLocks/>
          </p:cNvSpPr>
          <p:nvPr/>
        </p:nvSpPr>
        <p:spPr bwMode="auto">
          <a:xfrm>
            <a:off x="4196375" y="94980"/>
            <a:ext cx="3834962" cy="65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5" tIns="45695" rIns="91385" bIns="45695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 baseline="0">
                <a:solidFill>
                  <a:srgbClr val="FF99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5pPr>
            <a:lvl6pPr marL="456925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6pPr>
            <a:lvl7pPr marL="91385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7pPr>
            <a:lvl8pPr marL="1370775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8pPr>
            <a:lvl9pPr marL="1827701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9pPr>
          </a:lstStyle>
          <a:p>
            <a:r>
              <a:rPr lang="en-ZA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r>
              <a:rPr lang="en-ZA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 STATEMENT</a:t>
            </a:r>
            <a:endParaRPr lang="en-ZA" sz="2800" i="1" dirty="0">
              <a:solidFill>
                <a:schemeClr val="accent6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5" name="TextBox 10">
            <a:extLst>
              <a:ext uri="{FF2B5EF4-FFF2-40B4-BE49-F238E27FC236}">
                <a16:creationId xmlns:a16="http://schemas.microsoft.com/office/drawing/2014/main" id="{A244557F-DDD1-4D7C-9AE6-6AF24EE43E56}"/>
              </a:ext>
            </a:extLst>
          </p:cNvPr>
          <p:cNvSpPr txBox="1"/>
          <p:nvPr/>
        </p:nvSpPr>
        <p:spPr>
          <a:xfrm>
            <a:off x="4196375" y="694212"/>
            <a:ext cx="79048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800" b="1" dirty="0"/>
              <a:t>Industrial / Commercial electricity users major pain:</a:t>
            </a:r>
            <a:endParaRPr lang="en-ZA" sz="1600" b="1" dirty="0"/>
          </a:p>
          <a:p>
            <a:endParaRPr lang="en-ZA" sz="1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400" dirty="0"/>
              <a:t>Random interrupted electricity service delivery;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400" dirty="0"/>
              <a:t>“in-production” power input costs rising;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400" dirty="0"/>
              <a:t>Peak load management;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400" dirty="0"/>
              <a:t>Solar PV requires storage;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400" dirty="0"/>
              <a:t>Reluctance in the market to use battery storage.</a:t>
            </a:r>
          </a:p>
        </p:txBody>
      </p:sp>
      <p:sp>
        <p:nvSpPr>
          <p:cNvPr id="38" name="TextBox 10">
            <a:extLst>
              <a:ext uri="{FF2B5EF4-FFF2-40B4-BE49-F238E27FC236}">
                <a16:creationId xmlns:a16="http://schemas.microsoft.com/office/drawing/2014/main" id="{C500887D-E05A-4B1A-A8E5-BAEAE1EDFBAE}"/>
              </a:ext>
            </a:extLst>
          </p:cNvPr>
          <p:cNvSpPr txBox="1"/>
          <p:nvPr/>
        </p:nvSpPr>
        <p:spPr>
          <a:xfrm>
            <a:off x="0" y="5379684"/>
            <a:ext cx="5206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ZA" sz="2000" b="1" dirty="0"/>
              <a:t>Cell phone Towers major pain:</a:t>
            </a:r>
          </a:p>
          <a:p>
            <a:pPr algn="r"/>
            <a:r>
              <a:rPr lang="en-ZA" sz="2000" dirty="0"/>
              <a:t>Battery Banks stolen every 2 weeks;</a:t>
            </a:r>
          </a:p>
          <a:p>
            <a:pPr algn="r"/>
            <a:r>
              <a:rPr lang="en-ZA" sz="2000" dirty="0"/>
              <a:t>Battery Replacement Costs when stolen;</a:t>
            </a:r>
          </a:p>
          <a:p>
            <a:pPr algn="r"/>
            <a:r>
              <a:rPr lang="en-ZA" sz="2000" dirty="0"/>
              <a:t>Battery Replacements Costs at end of life-span.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7B0E743-3BCA-4878-8D61-0C3DC5FA1835}"/>
              </a:ext>
            </a:extLst>
          </p:cNvPr>
          <p:cNvGrpSpPr/>
          <p:nvPr/>
        </p:nvGrpSpPr>
        <p:grpSpPr>
          <a:xfrm>
            <a:off x="4605119" y="3774332"/>
            <a:ext cx="4473180" cy="2908115"/>
            <a:chOff x="6178607" y="3429000"/>
            <a:chExt cx="4945970" cy="3302803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B08BD6C-4BFE-4659-9FDE-75D67D629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8607" y="3457371"/>
              <a:ext cx="2384816" cy="158987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50B3DDF-464A-4C3E-A553-5BDEC8099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5001" y="3429000"/>
              <a:ext cx="2639576" cy="17967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5F14EE8-42D6-4144-A0F5-056060C88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297" y="5075619"/>
              <a:ext cx="2280355" cy="1656184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0F19E51-D840-425A-93BE-48575870BD6B}"/>
              </a:ext>
            </a:extLst>
          </p:cNvPr>
          <p:cNvSpPr txBox="1"/>
          <p:nvPr/>
        </p:nvSpPr>
        <p:spPr>
          <a:xfrm>
            <a:off x="1545882" y="2904621"/>
            <a:ext cx="1565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chemeClr val="accent6">
                    <a:lumMod val="50000"/>
                  </a:schemeClr>
                </a:solidFill>
              </a:rPr>
              <a:t>Air Battery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345BEEB7-C614-45A6-865F-FE71709D5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82200" y="5772150"/>
            <a:ext cx="2209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149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3DF4F170-D351-4319-AA75-C4B99527E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959" y="1199905"/>
            <a:ext cx="2228851" cy="841376"/>
          </a:xfrm>
          <a:prstGeom prst="rect">
            <a:avLst/>
          </a:prstGeom>
          <a:gradFill rotWithShape="1">
            <a:gsLst>
              <a:gs pos="0">
                <a:srgbClr val="CCCC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B686DBFD-9BCB-4C34-97AB-6C7FA0E1300E}"/>
              </a:ext>
            </a:extLst>
          </p:cNvPr>
          <p:cNvGrpSpPr>
            <a:grpSpLocks/>
          </p:cNvGrpSpPr>
          <p:nvPr/>
        </p:nvGrpSpPr>
        <p:grpSpPr bwMode="auto">
          <a:xfrm>
            <a:off x="510853" y="581821"/>
            <a:ext cx="360928" cy="2285899"/>
            <a:chOff x="105535599" y="106888665"/>
            <a:chExt cx="183657" cy="806332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05C92C6E-7024-46A2-AC6E-4F00AC46D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35599" y="106888665"/>
              <a:ext cx="183657" cy="62235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233251B2-B8A3-4155-AC8F-4E5FCD9330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05535599" y="107632466"/>
              <a:ext cx="183655" cy="62246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66E352A5-D435-481C-902D-7A0F8F565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35933" y="106889027"/>
              <a:ext cx="79058" cy="805970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61EF23-095D-4976-BBA0-A30EEAC0D585}"/>
              </a:ext>
            </a:extLst>
          </p:cNvPr>
          <p:cNvGrpSpPr>
            <a:grpSpLocks/>
          </p:cNvGrpSpPr>
          <p:nvPr/>
        </p:nvGrpSpPr>
        <p:grpSpPr bwMode="auto">
          <a:xfrm>
            <a:off x="3745043" y="1199905"/>
            <a:ext cx="350012" cy="1704716"/>
            <a:chOff x="107855894" y="107331705"/>
            <a:chExt cx="186172" cy="8063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CF7E41-850E-4BEE-BEE4-7285F3A85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55894" y="107331705"/>
              <a:ext cx="186172" cy="62025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3B44C1-0B8E-4A64-9D80-5C3C1EBBD7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07855894" y="108076012"/>
              <a:ext cx="186172" cy="62025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4D5D99-F69F-4EF8-90B4-9937ED5A8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63678" y="107331705"/>
              <a:ext cx="78388" cy="80633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D6269D01-36A2-43C8-A6A5-5AA4758ABE52}"/>
              </a:ext>
            </a:extLst>
          </p:cNvPr>
          <p:cNvSpPr txBox="1">
            <a:spLocks/>
          </p:cNvSpPr>
          <p:nvPr/>
        </p:nvSpPr>
        <p:spPr bwMode="auto">
          <a:xfrm>
            <a:off x="4670096" y="252758"/>
            <a:ext cx="6536168" cy="65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5" tIns="45695" rIns="91385" bIns="45695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 baseline="0">
                <a:solidFill>
                  <a:srgbClr val="FF99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5pPr>
            <a:lvl6pPr marL="456925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6pPr>
            <a:lvl7pPr marL="91385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7pPr>
            <a:lvl8pPr marL="1370775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8pPr>
            <a:lvl9pPr marL="1827701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9pPr>
          </a:lstStyle>
          <a:p>
            <a:r>
              <a:rPr lang="en-ZA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LiGE AIR BATTERY  -  CLEAN POWER</a:t>
            </a:r>
            <a:endParaRPr lang="en-ZA" sz="2800" i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345BEEB7-C614-45A6-865F-FE71709D5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2200" y="5772150"/>
            <a:ext cx="2209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37FB9B2-D674-422B-8819-D77E68AFFEC0}"/>
              </a:ext>
            </a:extLst>
          </p:cNvPr>
          <p:cNvSpPr/>
          <p:nvPr/>
        </p:nvSpPr>
        <p:spPr>
          <a:xfrm>
            <a:off x="4196375" y="1154670"/>
            <a:ext cx="768134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patented “Air Battery” converts energy from solar, wind and/or the grid, stores it as compressed air, </a:t>
            </a:r>
            <a:r>
              <a:rPr lang="en-ZA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electricity from the release of the stored compressed air;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Calibri" panose="020F0502020204030204" pitchFamily="34" charset="0"/>
                <a:cs typeface="Calibri" panose="020F0502020204030204" pitchFamily="34" charset="0"/>
              </a:rPr>
              <a:t>Conventional deep cycle batteries that have to be replaced every 2-5 years or lithium 7-10 years;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Air Battery does not contain any toxic chemicals;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Air Battery does not deteriorate in performance during its entire 30-year lifespan.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BFC921-F977-46B2-A1C4-395DAE069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6" y="429558"/>
            <a:ext cx="2815076" cy="259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71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3DF4F170-D351-4319-AA75-C4B99527E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959" y="1199905"/>
            <a:ext cx="2228851" cy="841376"/>
          </a:xfrm>
          <a:prstGeom prst="rect">
            <a:avLst/>
          </a:prstGeom>
          <a:gradFill rotWithShape="1">
            <a:gsLst>
              <a:gs pos="0">
                <a:srgbClr val="CCCC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B686DBFD-9BCB-4C34-97AB-6C7FA0E1300E}"/>
              </a:ext>
            </a:extLst>
          </p:cNvPr>
          <p:cNvGrpSpPr>
            <a:grpSpLocks/>
          </p:cNvGrpSpPr>
          <p:nvPr/>
        </p:nvGrpSpPr>
        <p:grpSpPr bwMode="auto">
          <a:xfrm>
            <a:off x="510853" y="581821"/>
            <a:ext cx="360928" cy="2285899"/>
            <a:chOff x="105535599" y="106888665"/>
            <a:chExt cx="183657" cy="806332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05C92C6E-7024-46A2-AC6E-4F00AC46D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35599" y="106888665"/>
              <a:ext cx="183657" cy="62235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233251B2-B8A3-4155-AC8F-4E5FCD9330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05535599" y="107632466"/>
              <a:ext cx="183655" cy="62246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66E352A5-D435-481C-902D-7A0F8F565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35933" y="106889027"/>
              <a:ext cx="79058" cy="805970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61EF23-095D-4976-BBA0-A30EEAC0D585}"/>
              </a:ext>
            </a:extLst>
          </p:cNvPr>
          <p:cNvGrpSpPr>
            <a:grpSpLocks/>
          </p:cNvGrpSpPr>
          <p:nvPr/>
        </p:nvGrpSpPr>
        <p:grpSpPr bwMode="auto">
          <a:xfrm>
            <a:off x="3745043" y="1199905"/>
            <a:ext cx="350012" cy="1704716"/>
            <a:chOff x="107855894" y="107331705"/>
            <a:chExt cx="186172" cy="8063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CF7E41-850E-4BEE-BEE4-7285F3A85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55894" y="107331705"/>
              <a:ext cx="186172" cy="62025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3B44C1-0B8E-4A64-9D80-5C3C1EBBD7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07855894" y="108076012"/>
              <a:ext cx="186172" cy="62025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4D5D99-F69F-4EF8-90B4-9937ED5A8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63678" y="107331705"/>
              <a:ext cx="78388" cy="80633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D6269D01-36A2-43C8-A6A5-5AA4758ABE52}"/>
              </a:ext>
            </a:extLst>
          </p:cNvPr>
          <p:cNvSpPr txBox="1">
            <a:spLocks/>
          </p:cNvSpPr>
          <p:nvPr/>
        </p:nvSpPr>
        <p:spPr bwMode="auto">
          <a:xfrm>
            <a:off x="4718734" y="402449"/>
            <a:ext cx="6536168" cy="65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5" tIns="45695" rIns="91385" bIns="45695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 baseline="0">
                <a:solidFill>
                  <a:srgbClr val="FF99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5pPr>
            <a:lvl6pPr marL="456925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6pPr>
            <a:lvl7pPr marL="91385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7pPr>
            <a:lvl8pPr marL="1370775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8pPr>
            <a:lvl9pPr marL="1827701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9pPr>
          </a:lstStyle>
          <a:p>
            <a:r>
              <a:rPr lang="en-ZA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LiGE AIR BATTERY - REDUCE ENERGY COSTS</a:t>
            </a:r>
            <a:endParaRPr lang="en-ZA" sz="2800" i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345BEEB7-C614-45A6-865F-FE71709D5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2200" y="5772150"/>
            <a:ext cx="2209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37FB9B2-D674-422B-8819-D77E68AFFEC0}"/>
              </a:ext>
            </a:extLst>
          </p:cNvPr>
          <p:cNvSpPr/>
          <p:nvPr/>
        </p:nvSpPr>
        <p:spPr>
          <a:xfrm>
            <a:off x="4297694" y="1443181"/>
            <a:ext cx="77646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65% saving on the CLIENT’S electricity bill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ROI 6.5 years 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 levelling – Remove Peak demand charges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Peak Shaving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maintenance costs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the same power performance levels for throughout its lifespan – 30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BFC921-F977-46B2-A1C4-395DAE069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6" y="429558"/>
            <a:ext cx="2815076" cy="25914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D4E68F-0113-4D0A-ABFF-41FBCDCDC34E}"/>
              </a:ext>
            </a:extLst>
          </p:cNvPr>
          <p:cNvSpPr txBox="1"/>
          <p:nvPr/>
        </p:nvSpPr>
        <p:spPr>
          <a:xfrm>
            <a:off x="0" y="4800782"/>
            <a:ext cx="12062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solidFill>
                  <a:srgbClr val="FF0000"/>
                </a:solidFill>
              </a:rPr>
              <a:t>Saving up to 65% on electricity account!  </a:t>
            </a:r>
            <a:r>
              <a:rPr lang="en-ZA" sz="2800" b="1" dirty="0">
                <a:solidFill>
                  <a:srgbClr val="0070C0"/>
                </a:solidFill>
              </a:rPr>
              <a:t>Whilst producing usable water!</a:t>
            </a:r>
          </a:p>
        </p:txBody>
      </p:sp>
    </p:spTree>
    <p:extLst>
      <p:ext uri="{BB962C8B-B14F-4D97-AF65-F5344CB8AC3E}">
        <p14:creationId xmlns:p14="http://schemas.microsoft.com/office/powerpoint/2010/main" val="208269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3DF4F170-D351-4319-AA75-C4B99527E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959" y="1199905"/>
            <a:ext cx="2228851" cy="841376"/>
          </a:xfrm>
          <a:prstGeom prst="rect">
            <a:avLst/>
          </a:prstGeom>
          <a:gradFill rotWithShape="1">
            <a:gsLst>
              <a:gs pos="0">
                <a:srgbClr val="CCCC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B686DBFD-9BCB-4C34-97AB-6C7FA0E1300E}"/>
              </a:ext>
            </a:extLst>
          </p:cNvPr>
          <p:cNvGrpSpPr>
            <a:grpSpLocks/>
          </p:cNvGrpSpPr>
          <p:nvPr/>
        </p:nvGrpSpPr>
        <p:grpSpPr bwMode="auto">
          <a:xfrm>
            <a:off x="510853" y="581821"/>
            <a:ext cx="360928" cy="2285899"/>
            <a:chOff x="105535599" y="106888665"/>
            <a:chExt cx="183657" cy="806332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05C92C6E-7024-46A2-AC6E-4F00AC46D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35599" y="106888665"/>
              <a:ext cx="183657" cy="62235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233251B2-B8A3-4155-AC8F-4E5FCD9330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05535599" y="107632466"/>
              <a:ext cx="183655" cy="62246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66E352A5-D435-481C-902D-7A0F8F565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35933" y="106889027"/>
              <a:ext cx="79058" cy="805970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61EF23-095D-4976-BBA0-A30EEAC0D585}"/>
              </a:ext>
            </a:extLst>
          </p:cNvPr>
          <p:cNvGrpSpPr>
            <a:grpSpLocks/>
          </p:cNvGrpSpPr>
          <p:nvPr/>
        </p:nvGrpSpPr>
        <p:grpSpPr bwMode="auto">
          <a:xfrm>
            <a:off x="3745043" y="1199905"/>
            <a:ext cx="350012" cy="1704716"/>
            <a:chOff x="107855894" y="107331705"/>
            <a:chExt cx="186172" cy="8063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CF7E41-850E-4BEE-BEE4-7285F3A85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55894" y="107331705"/>
              <a:ext cx="186172" cy="62025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3B44C1-0B8E-4A64-9D80-5C3C1EBBD7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07855894" y="108076012"/>
              <a:ext cx="186172" cy="62025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4D5D99-F69F-4EF8-90B4-9937ED5A8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63678" y="107331705"/>
              <a:ext cx="78388" cy="80633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D6269D01-36A2-43C8-A6A5-5AA4758ABE52}"/>
              </a:ext>
            </a:extLst>
          </p:cNvPr>
          <p:cNvSpPr txBox="1">
            <a:spLocks/>
          </p:cNvSpPr>
          <p:nvPr/>
        </p:nvSpPr>
        <p:spPr bwMode="auto">
          <a:xfrm>
            <a:off x="4718734" y="402449"/>
            <a:ext cx="6536168" cy="65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5" tIns="45695" rIns="91385" bIns="45695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 baseline="0">
                <a:solidFill>
                  <a:srgbClr val="FF99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5pPr>
            <a:lvl6pPr marL="456925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6pPr>
            <a:lvl7pPr marL="91385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7pPr>
            <a:lvl8pPr marL="1370775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8pPr>
            <a:lvl9pPr marL="1827701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9pPr>
          </a:lstStyle>
          <a:p>
            <a:r>
              <a:rPr lang="en-ZA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LiGE AIR BATTERY – CLEAN WATER / AIR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345BEEB7-C614-45A6-865F-FE71709D5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2200" y="5772150"/>
            <a:ext cx="2209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37FB9B2-D674-422B-8819-D77E68AFFEC0}"/>
              </a:ext>
            </a:extLst>
          </p:cNvPr>
          <p:cNvSpPr/>
          <p:nvPr/>
        </p:nvSpPr>
        <p:spPr>
          <a:xfrm>
            <a:off x="4297694" y="1265470"/>
            <a:ext cx="76813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power performance levels for 30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Produces Water through the process used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Cleaning the Air through the process used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Scalable from 40Kwh to 50Mwh storage system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BFC921-F977-46B2-A1C4-395DAE069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6" y="429558"/>
            <a:ext cx="2815076" cy="25914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0E59A6-87A0-4544-BEB7-81D7FF545106}"/>
              </a:ext>
            </a:extLst>
          </p:cNvPr>
          <p:cNvSpPr txBox="1"/>
          <p:nvPr/>
        </p:nvSpPr>
        <p:spPr>
          <a:xfrm>
            <a:off x="828646" y="3429000"/>
            <a:ext cx="109807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you are aware, there is 300 million billion </a:t>
            </a:r>
          </a:p>
          <a:p>
            <a:pPr algn="ctr"/>
            <a:r>
              <a:rPr lang="en-ZA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litres of water in the air at any given time!</a:t>
            </a:r>
          </a:p>
          <a:p>
            <a:endParaRPr lang="en-Z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ZA" sz="2800" dirty="0">
                <a:latin typeface="Calibri" panose="020F0502020204030204" pitchFamily="34" charset="0"/>
                <a:cs typeface="Calibri" panose="020F0502020204030204" pitchFamily="34" charset="0"/>
              </a:rPr>
              <a:t>When we compress air, we clean and dry the air!  </a:t>
            </a:r>
            <a:endParaRPr lang="en-Z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Z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2800" dirty="0">
                <a:latin typeface="Calibri" panose="020F0502020204030204" pitchFamily="34" charset="0"/>
                <a:cs typeface="Calibri" panose="020F0502020204030204" pitchFamily="34" charset="0"/>
              </a:rPr>
              <a:t>The clean air is released back into the atmosphere!</a:t>
            </a:r>
          </a:p>
          <a:p>
            <a:r>
              <a:rPr lang="en-ZA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clean water is harvested and stored!</a:t>
            </a:r>
          </a:p>
        </p:txBody>
      </p:sp>
    </p:spTree>
    <p:extLst>
      <p:ext uri="{BB962C8B-B14F-4D97-AF65-F5344CB8AC3E}">
        <p14:creationId xmlns:p14="http://schemas.microsoft.com/office/powerpoint/2010/main" val="1307938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3DF4F170-D351-4319-AA75-C4B99527E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53" y="1205026"/>
            <a:ext cx="2228851" cy="959635"/>
          </a:xfrm>
          <a:prstGeom prst="rect">
            <a:avLst/>
          </a:prstGeom>
          <a:gradFill rotWithShape="1">
            <a:gsLst>
              <a:gs pos="0">
                <a:srgbClr val="CCCC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79FF6C-1778-4452-ACDE-0085CA932E9E}"/>
              </a:ext>
            </a:extLst>
          </p:cNvPr>
          <p:cNvGrpSpPr/>
          <p:nvPr/>
        </p:nvGrpSpPr>
        <p:grpSpPr>
          <a:xfrm>
            <a:off x="4021368" y="573282"/>
            <a:ext cx="7730998" cy="4531548"/>
            <a:chOff x="149624" y="1017560"/>
            <a:chExt cx="8523831" cy="487385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CB20DD2-4715-447F-88D2-4B6341B4E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24" y="1017560"/>
              <a:ext cx="4335615" cy="269511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215F5A3-A02C-4DBA-8FA3-99FE2E0D1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228" y="1160595"/>
              <a:ext cx="4072227" cy="255207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F8F0052-2769-4F8F-B50A-B21D83D6E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55" y="3501008"/>
              <a:ext cx="3190673" cy="239040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8AF08A7-EEE7-4D07-A55D-7D1582420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7929" y="3636505"/>
              <a:ext cx="2907725" cy="2244726"/>
            </a:xfrm>
            <a:prstGeom prst="rect">
              <a:avLst/>
            </a:prstGeom>
          </p:spPr>
        </p:pic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B686DBFD-9BCB-4C34-97AB-6C7FA0E1300E}"/>
              </a:ext>
            </a:extLst>
          </p:cNvPr>
          <p:cNvGrpSpPr>
            <a:grpSpLocks/>
          </p:cNvGrpSpPr>
          <p:nvPr/>
        </p:nvGrpSpPr>
        <p:grpSpPr bwMode="auto">
          <a:xfrm>
            <a:off x="510853" y="581821"/>
            <a:ext cx="360928" cy="2285899"/>
            <a:chOff x="105535599" y="106888665"/>
            <a:chExt cx="183657" cy="806332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05C92C6E-7024-46A2-AC6E-4F00AC46D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35599" y="106888665"/>
              <a:ext cx="183657" cy="62235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233251B2-B8A3-4155-AC8F-4E5FCD9330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05535599" y="107632466"/>
              <a:ext cx="183655" cy="62246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66E352A5-D435-481C-902D-7A0F8F565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35933" y="106889027"/>
              <a:ext cx="79058" cy="805970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61EF23-095D-4976-BBA0-A30EEAC0D585}"/>
              </a:ext>
            </a:extLst>
          </p:cNvPr>
          <p:cNvGrpSpPr>
            <a:grpSpLocks/>
          </p:cNvGrpSpPr>
          <p:nvPr/>
        </p:nvGrpSpPr>
        <p:grpSpPr bwMode="auto">
          <a:xfrm>
            <a:off x="3369917" y="1177593"/>
            <a:ext cx="350012" cy="1704716"/>
            <a:chOff x="107855894" y="107331705"/>
            <a:chExt cx="186172" cy="8063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CF7E41-850E-4BEE-BEE4-7285F3A85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55894" y="107331705"/>
              <a:ext cx="186172" cy="62025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3B44C1-0B8E-4A64-9D80-5C3C1EBBD7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07855894" y="108076012"/>
              <a:ext cx="186172" cy="62025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4D5D99-F69F-4EF8-90B4-9937ED5A8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63678" y="107331705"/>
              <a:ext cx="78388" cy="80633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D6269D01-36A2-43C8-A6A5-5AA4758ABE52}"/>
              </a:ext>
            </a:extLst>
          </p:cNvPr>
          <p:cNvSpPr txBox="1">
            <a:spLocks/>
          </p:cNvSpPr>
          <p:nvPr/>
        </p:nvSpPr>
        <p:spPr bwMode="auto">
          <a:xfrm>
            <a:off x="965426" y="1355782"/>
            <a:ext cx="2701902" cy="65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5" tIns="45695" rIns="91385" bIns="45695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 baseline="0">
                <a:solidFill>
                  <a:srgbClr val="FF99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5pPr>
            <a:lvl6pPr marL="456925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6pPr>
            <a:lvl7pPr marL="91385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7pPr>
            <a:lvl8pPr marL="1370775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8pPr>
            <a:lvl9pPr marL="1827701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9pPr>
          </a:lstStyle>
          <a:p>
            <a:r>
              <a:rPr lang="en-ZA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LiGE Patented Technology</a:t>
            </a:r>
            <a:endParaRPr lang="en-ZA" sz="2800" i="1" dirty="0">
              <a:solidFill>
                <a:schemeClr val="accent6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345BEEB7-C614-45A6-865F-FE71709D5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82200" y="5772150"/>
            <a:ext cx="2209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A picture containing sky&#10;&#10;Description generated with very high confidence">
            <a:extLst>
              <a:ext uri="{FF2B5EF4-FFF2-40B4-BE49-F238E27FC236}">
                <a16:creationId xmlns:a16="http://schemas.microsoft.com/office/drawing/2014/main" id="{8FB227A8-2969-4B70-A949-2D7B3F51F5FE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" t="29807" b="29031"/>
          <a:stretch/>
        </p:blipFill>
        <p:spPr bwMode="auto">
          <a:xfrm>
            <a:off x="318321" y="4918446"/>
            <a:ext cx="4143425" cy="15022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9405AE-0699-4A42-886A-4592CF25E8F5}"/>
              </a:ext>
            </a:extLst>
          </p:cNvPr>
          <p:cNvSpPr txBox="1"/>
          <p:nvPr/>
        </p:nvSpPr>
        <p:spPr>
          <a:xfrm>
            <a:off x="6434565" y="3133126"/>
            <a:ext cx="2529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dirty="0"/>
              <a:t>Compressed Air </a:t>
            </a:r>
          </a:p>
          <a:p>
            <a:pPr algn="ctr"/>
            <a:r>
              <a:rPr lang="en-ZA" sz="2800" dirty="0"/>
              <a:t>Driver System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02631D-4C16-43B7-9B60-89258809AD78}"/>
              </a:ext>
            </a:extLst>
          </p:cNvPr>
          <p:cNvSpPr txBox="1"/>
          <p:nvPr/>
        </p:nvSpPr>
        <p:spPr>
          <a:xfrm>
            <a:off x="510853" y="3766133"/>
            <a:ext cx="39323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dirty="0"/>
              <a:t>Heat Energy Harvesting &amp; Water Separation System</a:t>
            </a:r>
          </a:p>
        </p:txBody>
      </p:sp>
    </p:spTree>
    <p:extLst>
      <p:ext uri="{BB962C8B-B14F-4D97-AF65-F5344CB8AC3E}">
        <p14:creationId xmlns:p14="http://schemas.microsoft.com/office/powerpoint/2010/main" val="1345351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4">
            <a:extLst>
              <a:ext uri="{FF2B5EF4-FFF2-40B4-BE49-F238E27FC236}">
                <a16:creationId xmlns:a16="http://schemas.microsoft.com/office/drawing/2014/main" id="{F3254C3E-60EE-4CBA-A53E-94F9B7FBD43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310779" y="2337647"/>
            <a:ext cx="5105400" cy="1112215"/>
          </a:xfrm>
          <a:prstGeom prst="rect">
            <a:avLst/>
          </a:prstGeom>
          <a:gradFill rotWithShape="1">
            <a:gsLst>
              <a:gs pos="0">
                <a:srgbClr val="CCCC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DF4F170-D351-4319-AA75-C4B99527E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711" y="1543354"/>
            <a:ext cx="4409289" cy="1160343"/>
          </a:xfrm>
          <a:prstGeom prst="rect">
            <a:avLst/>
          </a:prstGeom>
          <a:gradFill rotWithShape="1">
            <a:gsLst>
              <a:gs pos="0">
                <a:srgbClr val="CCCC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61EF23-095D-4976-BBA0-A30EEAC0D585}"/>
              </a:ext>
            </a:extLst>
          </p:cNvPr>
          <p:cNvGrpSpPr>
            <a:grpSpLocks/>
          </p:cNvGrpSpPr>
          <p:nvPr/>
        </p:nvGrpSpPr>
        <p:grpSpPr bwMode="auto">
          <a:xfrm>
            <a:off x="11295600" y="1113113"/>
            <a:ext cx="440366" cy="3181167"/>
            <a:chOff x="107855894" y="107331705"/>
            <a:chExt cx="186172" cy="8063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CF7E41-850E-4BEE-BEE4-7285F3A85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55894" y="107331705"/>
              <a:ext cx="186172" cy="62025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3B44C1-0B8E-4A64-9D80-5C3C1EBBD7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07855894" y="108076012"/>
              <a:ext cx="186172" cy="62025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4D5D99-F69F-4EF8-90B4-9937ED5A8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63678" y="107331705"/>
              <a:ext cx="78388" cy="80633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</p:grpSp>
      <p:sp>
        <p:nvSpPr>
          <p:cNvPr id="26" name="Line 2">
            <a:extLst>
              <a:ext uri="{FF2B5EF4-FFF2-40B4-BE49-F238E27FC236}">
                <a16:creationId xmlns:a16="http://schemas.microsoft.com/office/drawing/2014/main" id="{59410833-2D22-49AF-9B13-FD271933FC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843763" y="112158463"/>
            <a:ext cx="0" cy="3278187"/>
          </a:xfrm>
          <a:prstGeom prst="line">
            <a:avLst/>
          </a:prstGeom>
          <a:noFill/>
          <a:ln w="762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5391FB5A-446E-4BE5-8B9A-EF851A3B00BB}"/>
              </a:ext>
            </a:extLst>
          </p:cNvPr>
          <p:cNvSpPr txBox="1">
            <a:spLocks/>
          </p:cNvSpPr>
          <p:nvPr/>
        </p:nvSpPr>
        <p:spPr>
          <a:xfrm>
            <a:off x="1783923" y="-13382"/>
            <a:ext cx="8243640" cy="7629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ZA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SUSTAINABILITY AND ENVIRONMENTAL IMPACT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94DD558-8D28-4FF2-9D61-20687F659F2E}"/>
              </a:ext>
            </a:extLst>
          </p:cNvPr>
          <p:cNvSpPr/>
          <p:nvPr/>
        </p:nvSpPr>
        <p:spPr>
          <a:xfrm>
            <a:off x="2117560" y="3406638"/>
            <a:ext cx="732504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3200" b="1" dirty="0">
                <a:solidFill>
                  <a:schemeClr val="accent6">
                    <a:lumMod val="50000"/>
                  </a:schemeClr>
                </a:solidFill>
                <a:cs typeface="Baskerville"/>
              </a:rPr>
              <a:t>LiGE Air Battery:</a:t>
            </a:r>
          </a:p>
          <a:p>
            <a:pPr algn="ctr"/>
            <a:endParaRPr lang="en-ZA" sz="1600" b="1" dirty="0">
              <a:solidFill>
                <a:schemeClr val="accent6">
                  <a:lumMod val="50000"/>
                </a:schemeClr>
              </a:solidFill>
              <a:cs typeface="Baskerville"/>
            </a:endParaRPr>
          </a:p>
          <a:p>
            <a:pPr algn="ctr"/>
            <a:r>
              <a:rPr lang="en-ZA" sz="3200" b="1" dirty="0">
                <a:solidFill>
                  <a:schemeClr val="accent4">
                    <a:lumMod val="75000"/>
                  </a:schemeClr>
                </a:solidFill>
                <a:cs typeface="Baskerville"/>
              </a:rPr>
              <a:t>Zero Carbon </a:t>
            </a:r>
            <a:r>
              <a:rPr lang="en-ZA" sz="3200" dirty="0">
                <a:solidFill>
                  <a:schemeClr val="tx1">
                    <a:lumMod val="85000"/>
                    <a:lumOff val="15000"/>
                  </a:schemeClr>
                </a:solidFill>
                <a:cs typeface="Baskerville"/>
              </a:rPr>
              <a:t>Emissions</a:t>
            </a:r>
          </a:p>
          <a:p>
            <a:pPr algn="ctr"/>
            <a:r>
              <a:rPr lang="en-ZA" sz="3200" b="1" dirty="0">
                <a:solidFill>
                  <a:srgbClr val="0070C0"/>
                </a:solidFill>
                <a:cs typeface="Baskerville"/>
              </a:rPr>
              <a:t>Produce clean usable water</a:t>
            </a:r>
          </a:p>
          <a:p>
            <a:pPr algn="ctr"/>
            <a:r>
              <a:rPr lang="en-ZA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Baskerville"/>
              </a:rPr>
              <a:t>Cleaning the Air</a:t>
            </a:r>
          </a:p>
          <a:p>
            <a:pPr algn="ctr"/>
            <a:r>
              <a:rPr lang="en-ZA" sz="3200" b="1" dirty="0">
                <a:solidFill>
                  <a:schemeClr val="accent4">
                    <a:lumMod val="75000"/>
                  </a:schemeClr>
                </a:solidFill>
                <a:cs typeface="Baskerville"/>
              </a:rPr>
              <a:t>Zero Rare Earth Metals </a:t>
            </a:r>
            <a:r>
              <a:rPr lang="en-ZA" sz="3200" dirty="0">
                <a:solidFill>
                  <a:schemeClr val="tx1">
                    <a:lumMod val="85000"/>
                    <a:lumOff val="15000"/>
                  </a:schemeClr>
                </a:solidFill>
                <a:cs typeface="Baskerville"/>
              </a:rPr>
              <a:t>used</a:t>
            </a:r>
          </a:p>
          <a:p>
            <a:pPr algn="ctr"/>
            <a:r>
              <a:rPr lang="en-ZA" sz="3200" b="1" dirty="0">
                <a:solidFill>
                  <a:schemeClr val="accent5">
                    <a:lumMod val="75000"/>
                  </a:schemeClr>
                </a:solidFill>
                <a:cs typeface="Baskerville"/>
              </a:rPr>
              <a:t>Zero to Landfill </a:t>
            </a:r>
            <a:r>
              <a:rPr lang="en-ZA" sz="3200" dirty="0">
                <a:solidFill>
                  <a:schemeClr val="tx1">
                    <a:lumMod val="85000"/>
                    <a:lumOff val="15000"/>
                  </a:schemeClr>
                </a:solidFill>
                <a:cs typeface="Baskerville"/>
              </a:rPr>
              <a:t>all parts are </a:t>
            </a:r>
            <a:r>
              <a:rPr lang="en-ZA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Baskerville"/>
              </a:rPr>
              <a:t>RECYCLABLE</a:t>
            </a:r>
          </a:p>
        </p:txBody>
      </p:sp>
      <p:grpSp>
        <p:nvGrpSpPr>
          <p:cNvPr id="37" name="Group 5">
            <a:extLst>
              <a:ext uri="{FF2B5EF4-FFF2-40B4-BE49-F238E27FC236}">
                <a16:creationId xmlns:a16="http://schemas.microsoft.com/office/drawing/2014/main" id="{17C9DD3B-CF46-4CD7-8FDE-E4E1E14548BA}"/>
              </a:ext>
            </a:extLst>
          </p:cNvPr>
          <p:cNvGrpSpPr>
            <a:grpSpLocks/>
          </p:cNvGrpSpPr>
          <p:nvPr/>
        </p:nvGrpSpPr>
        <p:grpSpPr bwMode="auto">
          <a:xfrm>
            <a:off x="392293" y="1212787"/>
            <a:ext cx="458177" cy="2419715"/>
            <a:chOff x="105535599" y="106888665"/>
            <a:chExt cx="183657" cy="812408"/>
          </a:xfrm>
        </p:grpSpPr>
        <p:sp>
          <p:nvSpPr>
            <p:cNvPr id="38" name="Rectangle 6">
              <a:extLst>
                <a:ext uri="{FF2B5EF4-FFF2-40B4-BE49-F238E27FC236}">
                  <a16:creationId xmlns:a16="http://schemas.microsoft.com/office/drawing/2014/main" id="{815F7926-24C6-4197-BBEA-EF3A5DB2E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35599" y="106888665"/>
              <a:ext cx="183657" cy="62235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9" name="Rectangle 7">
              <a:extLst>
                <a:ext uri="{FF2B5EF4-FFF2-40B4-BE49-F238E27FC236}">
                  <a16:creationId xmlns:a16="http://schemas.microsoft.com/office/drawing/2014/main" id="{404C3ED0-6394-4183-9135-E7FF3031C7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05535599" y="107632466"/>
              <a:ext cx="183655" cy="68607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721BA16C-B256-422F-B911-743D5189A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35933" y="106889027"/>
              <a:ext cx="79058" cy="805970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FD9588F-8AB0-4D30-B279-817E277DE6AD}"/>
              </a:ext>
            </a:extLst>
          </p:cNvPr>
          <p:cNvSpPr/>
          <p:nvPr/>
        </p:nvSpPr>
        <p:spPr>
          <a:xfrm>
            <a:off x="6211175" y="1357990"/>
            <a:ext cx="51054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3200" b="1" dirty="0">
                <a:solidFill>
                  <a:schemeClr val="accent6">
                    <a:lumMod val="75000"/>
                  </a:schemeClr>
                </a:solidFill>
                <a:cs typeface="Baskerville"/>
              </a:rPr>
              <a:t>Environmental sustainability</a:t>
            </a:r>
          </a:p>
          <a:p>
            <a:pPr algn="ctr"/>
            <a:r>
              <a:rPr lang="en-ZA" sz="3200" dirty="0">
                <a:solidFill>
                  <a:schemeClr val="tx1">
                    <a:lumMod val="85000"/>
                    <a:lumOff val="15000"/>
                  </a:schemeClr>
                </a:solidFill>
                <a:cs typeface="Baskerville"/>
              </a:rPr>
              <a:t>Corporates to use renewables rather than carbon based products.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0A13D6-552D-44B8-BDA0-F496FB2BD6DA}"/>
              </a:ext>
            </a:extLst>
          </p:cNvPr>
          <p:cNvSpPr/>
          <p:nvPr/>
        </p:nvSpPr>
        <p:spPr>
          <a:xfrm>
            <a:off x="621379" y="1339176"/>
            <a:ext cx="48272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3200" b="1" dirty="0">
                <a:solidFill>
                  <a:schemeClr val="accent6">
                    <a:lumMod val="75000"/>
                  </a:schemeClr>
                </a:solidFill>
                <a:cs typeface="Baskerville"/>
              </a:rPr>
              <a:t>Economic sustainability </a:t>
            </a:r>
          </a:p>
          <a:p>
            <a:pPr algn="ctr"/>
            <a:r>
              <a:rPr lang="en-ZA" sz="3200" dirty="0">
                <a:solidFill>
                  <a:schemeClr val="tx1">
                    <a:lumMod val="85000"/>
                    <a:lumOff val="15000"/>
                  </a:schemeClr>
                </a:solidFill>
                <a:cs typeface="Baskerville"/>
              </a:rPr>
              <a:t>Corporates are mandated by their shareholders to utilize cleaner energy</a:t>
            </a:r>
          </a:p>
          <a:p>
            <a:pPr algn="ctr"/>
            <a:endParaRPr lang="en-ZA" sz="3200" dirty="0">
              <a:solidFill>
                <a:schemeClr val="tx1">
                  <a:lumMod val="85000"/>
                  <a:lumOff val="15000"/>
                </a:schemeClr>
              </a:solidFill>
              <a:cs typeface="Baskerville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2B52070-F2C7-4166-93F4-9B29A09FD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2200" y="5768906"/>
            <a:ext cx="2209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7319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FA1A2D-1A4E-4E52-BD84-7621A9511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97" y="3603261"/>
            <a:ext cx="3329626" cy="22114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1FB388-089E-4518-A60E-9B7F0A2B6470}"/>
              </a:ext>
            </a:extLst>
          </p:cNvPr>
          <p:cNvSpPr txBox="1"/>
          <p:nvPr/>
        </p:nvSpPr>
        <p:spPr>
          <a:xfrm>
            <a:off x="496031" y="167013"/>
            <a:ext cx="499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dirty="0">
                <a:solidFill>
                  <a:schemeClr val="accent6">
                    <a:lumMod val="75000"/>
                  </a:schemeClr>
                </a:solidFill>
              </a:rPr>
              <a:t>Achievements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472D31-C66E-4ABF-898E-3C8EEAE98672}"/>
              </a:ext>
            </a:extLst>
          </p:cNvPr>
          <p:cNvSpPr txBox="1"/>
          <p:nvPr/>
        </p:nvSpPr>
        <p:spPr>
          <a:xfrm>
            <a:off x="2555122" y="5730914"/>
            <a:ext cx="3611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/>
              <a:t>Demonstrating to Nigerian Government Nov 2018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BC8859-949F-4B3E-85A4-088B3E02FF9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110" y="4879704"/>
            <a:ext cx="2445005" cy="197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C:\Users\Magriet\Desktop\Logos\20150422_083116.jpg">
            <a:extLst>
              <a:ext uri="{FF2B5EF4-FFF2-40B4-BE49-F238E27FC236}">
                <a16:creationId xmlns:a16="http://schemas.microsoft.com/office/drawing/2014/main" id="{230EECBF-00D0-44C6-AC64-2B38009B674D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8791" y="167013"/>
            <a:ext cx="3207012" cy="3466248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F48A56-9D64-46C5-88E9-60BBA4F1E7D9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320" y="3961685"/>
            <a:ext cx="1959640" cy="105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3A57922C-FCE1-42B1-B336-027DC36C8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664174"/>
            <a:ext cx="2447618" cy="70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93CA2B-BAA1-4052-A857-378AB4785287}"/>
              </a:ext>
            </a:extLst>
          </p:cNvPr>
          <p:cNvSpPr txBox="1"/>
          <p:nvPr/>
        </p:nvSpPr>
        <p:spPr>
          <a:xfrm>
            <a:off x="-172578" y="5017843"/>
            <a:ext cx="3113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solidFill>
                  <a:srgbClr val="FF0000"/>
                </a:solidFill>
              </a:rPr>
              <a:t>FINALISTS IN THESE AFRICA WIDE COMPETITIONS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3ADBD401-1032-4EAF-8368-B5B37E3B5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74696" y="5723102"/>
            <a:ext cx="2209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ACF227-938D-4A6B-91CA-07A8FB3BD9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0236" y="3302927"/>
            <a:ext cx="4603543" cy="11508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9CCA861-9C9A-4412-9E66-B1D0907D52E8}"/>
              </a:ext>
            </a:extLst>
          </p:cNvPr>
          <p:cNvSpPr txBox="1"/>
          <p:nvPr/>
        </p:nvSpPr>
        <p:spPr>
          <a:xfrm>
            <a:off x="7749197" y="4068588"/>
            <a:ext cx="43352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/>
              <a:t>LiGE was one of the 15 finalists </a:t>
            </a:r>
          </a:p>
          <a:p>
            <a:pPr algn="ctr"/>
            <a:r>
              <a:rPr lang="en-ZA" dirty="0"/>
              <a:t>chosen to pitch during the summit in Yekaterinburg – Russia </a:t>
            </a:r>
          </a:p>
          <a:p>
            <a:pPr algn="ctr"/>
            <a:r>
              <a:rPr lang="en-ZA" dirty="0"/>
              <a:t>out of 200 entries worldwide.</a:t>
            </a:r>
          </a:p>
          <a:p>
            <a:pPr algn="ctr"/>
            <a:r>
              <a:rPr lang="en-ZA" dirty="0"/>
              <a:t>(the only start-up in Africa ) </a:t>
            </a:r>
          </a:p>
          <a:p>
            <a:pPr algn="ctr"/>
            <a:r>
              <a:rPr lang="en-ZA" sz="2000" b="1" dirty="0"/>
              <a:t>9-11 July 2019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2E5461-2AAA-451B-81E6-F2EC5A2C6DB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6733"/>
            <a:ext cx="3412310" cy="2293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8CC32F-7FDF-446D-BEAA-44337AFFD2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04037" y="159444"/>
            <a:ext cx="5180459" cy="26226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D8CD05-FF74-430E-B61F-904D3684BB4C}"/>
              </a:ext>
            </a:extLst>
          </p:cNvPr>
          <p:cNvSpPr txBox="1"/>
          <p:nvPr/>
        </p:nvSpPr>
        <p:spPr>
          <a:xfrm>
            <a:off x="0" y="3280096"/>
            <a:ext cx="37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Exhibiting at the Innovation Bridge </a:t>
            </a:r>
          </a:p>
          <a:p>
            <a:r>
              <a:rPr lang="en-ZA" dirty="0"/>
              <a:t>Minister Pandor at our stand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35B764-D9D5-46FE-AC18-C9FE1D3D4201}"/>
              </a:ext>
            </a:extLst>
          </p:cNvPr>
          <p:cNvSpPr txBox="1"/>
          <p:nvPr/>
        </p:nvSpPr>
        <p:spPr>
          <a:xfrm>
            <a:off x="7086520" y="2672755"/>
            <a:ext cx="493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solidFill>
                  <a:srgbClr val="FF0000"/>
                </a:solidFill>
              </a:rPr>
              <a:t>LIGE AIR BATTERY – WINNER OF THE SOUTHERN AFRICAN STARTUP AWARDS 2019 </a:t>
            </a:r>
          </a:p>
        </p:txBody>
      </p:sp>
    </p:spTree>
    <p:extLst>
      <p:ext uri="{BB962C8B-B14F-4D97-AF65-F5344CB8AC3E}">
        <p14:creationId xmlns:p14="http://schemas.microsoft.com/office/powerpoint/2010/main" val="70647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625</Words>
  <Application>Microsoft Office PowerPoint</Application>
  <PresentationFormat>Widescreen</PresentationFormat>
  <Paragraphs>100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Magriet Leaper</dc:creator>
  <cp:lastModifiedBy>Magriet Leaper</cp:lastModifiedBy>
  <cp:revision>47</cp:revision>
  <dcterms:created xsi:type="dcterms:W3CDTF">2019-01-11T08:25:09Z</dcterms:created>
  <dcterms:modified xsi:type="dcterms:W3CDTF">2019-10-22T09:20:04Z</dcterms:modified>
</cp:coreProperties>
</file>